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0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مكونات الشخصية 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ar-IQ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ar-SA" sz="4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45719" cy="49560"/>
          </a:xfrm>
        </p:spPr>
        <p:txBody>
          <a:bodyPr>
            <a:normAutofit fontScale="25000" lnSpcReduction="20000"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086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smtClean="0"/>
              <a:t>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ar-IQ" dirty="0" smtClean="0">
                <a:solidFill>
                  <a:srgbClr val="7030A0"/>
                </a:solidFill>
              </a:rPr>
              <a:t>تعددت الرؤى بالنسبة لمفهوم الشخصية ومن الطبيعي أن تختلف في مكونات الشخصية وكالاتي :          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ar-IQ" dirty="0" smtClean="0">
                <a:solidFill>
                  <a:srgbClr val="FF0000"/>
                </a:solidFill>
              </a:rPr>
              <a:t>      1 - مكونات الشخصية لدى فرويد هي :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ar-IQ" dirty="0" smtClean="0">
                <a:solidFill>
                  <a:srgbClr val="7030A0"/>
                </a:solidFill>
              </a:rPr>
              <a:t>         الشخصية لدى </a:t>
            </a:r>
            <a:r>
              <a:rPr lang="ar-IQ" dirty="0" err="1" smtClean="0">
                <a:solidFill>
                  <a:srgbClr val="7030A0"/>
                </a:solidFill>
              </a:rPr>
              <a:t>فرويد</a:t>
            </a:r>
            <a:r>
              <a:rPr lang="ar-IQ" dirty="0" smtClean="0">
                <a:solidFill>
                  <a:srgbClr val="7030A0"/>
                </a:solidFill>
              </a:rPr>
              <a:t> تعد جهازا يتكون من ثلاث منظومات فرعية هي :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ar-IQ" dirty="0" smtClean="0">
                <a:solidFill>
                  <a:srgbClr val="7030A0"/>
                </a:solidFill>
              </a:rPr>
              <a:t>         - </a:t>
            </a:r>
            <a:r>
              <a:rPr lang="ar-IQ" dirty="0" err="1" smtClean="0">
                <a:solidFill>
                  <a:srgbClr val="FF0000"/>
                </a:solidFill>
              </a:rPr>
              <a:t>الهو</a:t>
            </a:r>
            <a:r>
              <a:rPr lang="ar-IQ" dirty="0" smtClean="0">
                <a:solidFill>
                  <a:srgbClr val="7030A0"/>
                </a:solidFill>
              </a:rPr>
              <a:t> :منظومة فرعية تحتوي على كل ماهو غريزي ويتطلب </a:t>
            </a:r>
            <a:r>
              <a:rPr lang="ar-IQ" dirty="0" err="1" smtClean="0">
                <a:solidFill>
                  <a:srgbClr val="7030A0"/>
                </a:solidFill>
              </a:rPr>
              <a:t>الاشباع</a:t>
            </a:r>
            <a:r>
              <a:rPr lang="ar-IQ" dirty="0" smtClean="0">
                <a:solidFill>
                  <a:srgbClr val="7030A0"/>
                </a:solidFill>
              </a:rPr>
              <a:t> وفقا   لمبدأ اللذة .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ar-IQ" dirty="0" smtClean="0">
                <a:solidFill>
                  <a:srgbClr val="7030A0"/>
                </a:solidFill>
              </a:rPr>
              <a:t>        - </a:t>
            </a:r>
            <a:r>
              <a:rPr lang="ar-IQ" dirty="0" err="1" smtClean="0">
                <a:solidFill>
                  <a:srgbClr val="FF0000"/>
                </a:solidFill>
              </a:rPr>
              <a:t>الانا</a:t>
            </a:r>
            <a:r>
              <a:rPr lang="ar-IQ" dirty="0" smtClean="0">
                <a:solidFill>
                  <a:srgbClr val="7030A0"/>
                </a:solidFill>
              </a:rPr>
              <a:t> : تنبثق من </a:t>
            </a:r>
            <a:r>
              <a:rPr lang="ar-IQ" dirty="0" err="1" smtClean="0">
                <a:solidFill>
                  <a:srgbClr val="7030A0"/>
                </a:solidFill>
              </a:rPr>
              <a:t>الهو</a:t>
            </a:r>
            <a:r>
              <a:rPr lang="ar-IQ" dirty="0" smtClean="0">
                <a:solidFill>
                  <a:srgbClr val="7030A0"/>
                </a:solidFill>
              </a:rPr>
              <a:t> كي تواجه مطالب الواقع والمجتمع فهي مسايرة   لمطالب الواقع ثم تخضع لمبدأ الواقع . </a:t>
            </a:r>
          </a:p>
          <a:p>
            <a:pPr marL="514350" indent="-514350">
              <a:buNone/>
            </a:pPr>
            <a:r>
              <a:rPr lang="ar-IQ" dirty="0" smtClean="0">
                <a:solidFill>
                  <a:srgbClr val="7030A0"/>
                </a:solidFill>
              </a:rPr>
              <a:t>       - </a:t>
            </a:r>
            <a:r>
              <a:rPr lang="ar-IQ" dirty="0" err="1" smtClean="0">
                <a:solidFill>
                  <a:srgbClr val="FF0000"/>
                </a:solidFill>
              </a:rPr>
              <a:t>الانا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العليا</a:t>
            </a:r>
            <a:r>
              <a:rPr lang="ar-IQ" dirty="0" smtClean="0">
                <a:solidFill>
                  <a:srgbClr val="7030A0"/>
                </a:solidFill>
              </a:rPr>
              <a:t> :تنموهذه المنظومة الفرعية بعد ذلك والتي تختص بالقيم والقوانين والدين والاخلاق . والتي تمتصها من الوالدين والمؤسسات المختلفة كالمدرسة والمؤسسات القانونية والدينية .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Font typeface="Wingdings 2"/>
              <a:buAutoNum type="arabicPeriod"/>
            </a:pPr>
            <a:endParaRPr lang="en-US" dirty="0" smtClean="0"/>
          </a:p>
          <a:p>
            <a:pPr marL="514350" lvl="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="" xmlns:p14="http://schemas.microsoft.com/office/powerpoint/2010/main" val="26998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     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b="1" dirty="0" smtClean="0">
                <a:solidFill>
                  <a:srgbClr val="C00000"/>
                </a:solidFill>
              </a:rPr>
              <a:t>ـ مكونات الشخصية لدى يونج :</a:t>
            </a:r>
          </a:p>
          <a:p>
            <a:pPr>
              <a:buNone/>
            </a:pPr>
            <a:r>
              <a:rPr lang="ar-IQ" dirty="0" smtClean="0">
                <a:solidFill>
                  <a:srgbClr val="7030A0"/>
                </a:solidFill>
              </a:rPr>
              <a:t>  تتمثل في ألانا </a:t>
            </a:r>
            <a:r>
              <a:rPr lang="ar-IQ" dirty="0" err="1" smtClean="0">
                <a:solidFill>
                  <a:srgbClr val="7030A0"/>
                </a:solidFill>
              </a:rPr>
              <a:t>او</a:t>
            </a:r>
            <a:r>
              <a:rPr lang="ar-IQ" dirty="0" smtClean="0">
                <a:solidFill>
                  <a:srgbClr val="7030A0"/>
                </a:solidFill>
              </a:rPr>
              <a:t> (الذات )وتعد منظومة شعورية تعمل على التناغم بين الغرائز الفطرية وبين مطالب المجتمع وقيمه ومثله . أي أنها تعمل بوعي .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3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          </a:t>
            </a:r>
            <a:endParaRPr lang="ar-SA" sz="4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ar-IQ" b="1" dirty="0" smtClean="0">
                <a:solidFill>
                  <a:srgbClr val="C00000"/>
                </a:solidFill>
              </a:rPr>
              <a:t>ـ مكونات الشخصية لدى </a:t>
            </a:r>
            <a:r>
              <a:rPr lang="ar-IQ" b="1" dirty="0" err="1" smtClean="0">
                <a:solidFill>
                  <a:srgbClr val="C00000"/>
                </a:solidFill>
              </a:rPr>
              <a:t>أوتورانك</a:t>
            </a:r>
            <a:r>
              <a:rPr lang="ar-IQ" b="1" dirty="0" smtClean="0">
                <a:solidFill>
                  <a:srgbClr val="C00000"/>
                </a:solidFill>
              </a:rPr>
              <a:t>: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ar-IQ" dirty="0" smtClean="0">
                <a:solidFill>
                  <a:srgbClr val="7030A0"/>
                </a:solidFill>
              </a:rPr>
              <a:t>تصور الشخصية في ضوء مكونين : الأرادة ومضاد الأرادة وهما في حالة صراع دائم بين الاستقلال لتحقيق الارادة ,  والتبعية لتحقيق الانتماء (المسايرة ).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7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محددات الشخصية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ar-IQ" b="1" dirty="0" smtClean="0">
                <a:solidFill>
                  <a:srgbClr val="FF0000"/>
                </a:solidFill>
              </a:rPr>
              <a:t>تعريف محددات الشخصية :</a:t>
            </a:r>
          </a:p>
          <a:p>
            <a:r>
              <a:rPr lang="ar-IQ" b="1" dirty="0" smtClean="0">
                <a:solidFill>
                  <a:srgbClr val="7030A0"/>
                </a:solidFill>
              </a:rPr>
              <a:t>مجموعة المتغيرات </a:t>
            </a:r>
            <a:r>
              <a:rPr lang="ar-IQ" b="1" dirty="0" err="1" smtClean="0">
                <a:solidFill>
                  <a:srgbClr val="7030A0"/>
                </a:solidFill>
              </a:rPr>
              <a:t>او</a:t>
            </a:r>
            <a:r>
              <a:rPr lang="ar-IQ" b="1" dirty="0" smtClean="0">
                <a:solidFill>
                  <a:srgbClr val="7030A0"/>
                </a:solidFill>
              </a:rPr>
              <a:t> المنظومات ألأكثر حسما في تحديد مفهوم الشخصية ونموها.</a:t>
            </a:r>
          </a:p>
          <a:p>
            <a:pPr>
              <a:buNone/>
            </a:pPr>
            <a:r>
              <a:rPr lang="ar-IQ" b="1" dirty="0" smtClean="0">
                <a:solidFill>
                  <a:srgbClr val="7030A0"/>
                </a:solidFill>
              </a:rPr>
              <a:t>   وتعد المنظومة </a:t>
            </a:r>
            <a:r>
              <a:rPr lang="ar-IQ" b="1" dirty="0" smtClean="0">
                <a:solidFill>
                  <a:srgbClr val="FF0000"/>
                </a:solidFill>
              </a:rPr>
              <a:t>البنائية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</a:rPr>
              <a:t>اضافة</a:t>
            </a:r>
            <a:r>
              <a:rPr lang="ar-IQ" b="1" dirty="0" smtClean="0">
                <a:solidFill>
                  <a:srgbClr val="7030A0"/>
                </a:solidFill>
              </a:rPr>
              <a:t> للمنظومة </a:t>
            </a:r>
            <a:r>
              <a:rPr lang="ar-IQ" b="1" dirty="0" err="1" smtClean="0">
                <a:solidFill>
                  <a:srgbClr val="FF0000"/>
                </a:solidFill>
              </a:rPr>
              <a:t>الأجتماعية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</a:rPr>
              <a:t>اساسان</a:t>
            </a:r>
            <a:r>
              <a:rPr lang="ar-IQ" b="1" dirty="0" smtClean="0">
                <a:solidFill>
                  <a:srgbClr val="7030A0"/>
                </a:solidFill>
              </a:rPr>
              <a:t> هامان في معظم التراث السيكولوجي الخاص بالشخصية .</a:t>
            </a: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34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</a:rPr>
              <a:t>أولا: المنظومة البنائية </a:t>
            </a:r>
            <a:endParaRPr lang="ar-SA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>
                <a:solidFill>
                  <a:srgbClr val="7030A0"/>
                </a:solidFill>
              </a:rPr>
              <a:t>   هي بنية الفرد </a:t>
            </a:r>
            <a:r>
              <a:rPr lang="ar-IQ" smtClean="0">
                <a:solidFill>
                  <a:srgbClr val="7030A0"/>
                </a:solidFill>
              </a:rPr>
              <a:t>من ناحية </a:t>
            </a:r>
            <a:r>
              <a:rPr lang="ar-IQ" dirty="0" smtClean="0">
                <a:solidFill>
                  <a:srgbClr val="7030A0"/>
                </a:solidFill>
              </a:rPr>
              <a:t>الأجهزة المختلفة كالجهاز العصبي والجهاز الغددي والجهاز الدوري .........الخ وكذلك الانسجة المختلفة والخلايا في تلك الانسجة وفي الدم والعظام 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76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dirty="0" smtClean="0">
                <a:solidFill>
                  <a:srgbClr val="7030A0"/>
                </a:solidFill>
              </a:rPr>
              <a:t>يشترك أفراد الجنس البشري بعدد </a:t>
            </a:r>
            <a:r>
              <a:rPr lang="ar-IQ" dirty="0" err="1" smtClean="0">
                <a:solidFill>
                  <a:srgbClr val="7030A0"/>
                </a:solidFill>
              </a:rPr>
              <a:t>الكروموسومات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  <a:r>
              <a:rPr lang="ar-IQ" dirty="0" err="1" smtClean="0">
                <a:solidFill>
                  <a:srgbClr val="7030A0"/>
                </a:solidFill>
              </a:rPr>
              <a:t>اذ</a:t>
            </a:r>
            <a:r>
              <a:rPr lang="ar-IQ" dirty="0" smtClean="0">
                <a:solidFill>
                  <a:srgbClr val="7030A0"/>
                </a:solidFill>
              </a:rPr>
              <a:t> تحتوي خلايا الجسم على 23 زوجا </a:t>
            </a:r>
            <a:r>
              <a:rPr lang="ar-IQ" dirty="0" err="1" smtClean="0">
                <a:solidFill>
                  <a:srgbClr val="7030A0"/>
                </a:solidFill>
              </a:rPr>
              <a:t>م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  <a:r>
              <a:rPr lang="ar-IQ" dirty="0" err="1" smtClean="0">
                <a:solidFill>
                  <a:srgbClr val="7030A0"/>
                </a:solidFill>
              </a:rPr>
              <a:t>الكروموسومات</a:t>
            </a:r>
            <a:r>
              <a:rPr lang="ar-IQ" dirty="0" smtClean="0">
                <a:solidFill>
                  <a:srgbClr val="7030A0"/>
                </a:solidFill>
              </a:rPr>
              <a:t> احدها خاص بتحديد الجنس الذكر (</a:t>
            </a:r>
            <a:r>
              <a:rPr lang="en-US" dirty="0" smtClean="0">
                <a:solidFill>
                  <a:srgbClr val="7030A0"/>
                </a:solidFill>
              </a:rPr>
              <a:t>x y</a:t>
            </a:r>
            <a:r>
              <a:rPr lang="ar-IQ" dirty="0" smtClean="0">
                <a:solidFill>
                  <a:srgbClr val="7030A0"/>
                </a:solidFill>
              </a:rPr>
              <a:t> ) والأنثى (</a:t>
            </a:r>
            <a:r>
              <a:rPr lang="en-US" dirty="0" smtClean="0">
                <a:solidFill>
                  <a:srgbClr val="7030A0"/>
                </a:solidFill>
              </a:rPr>
              <a:t>x 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IQ" dirty="0" smtClean="0">
                <a:solidFill>
                  <a:srgbClr val="7030A0"/>
                </a:solidFill>
              </a:rPr>
              <a:t> ).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2462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1238</TotalTime>
  <Words>267</Words>
  <Application>Microsoft Office PowerPoint</Application>
  <PresentationFormat>عرض على الشاشة (3:4)‏</PresentationFormat>
  <Paragraphs>27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مكونات الشخصية   </vt:lpstr>
      <vt:lpstr> </vt:lpstr>
      <vt:lpstr>      </vt:lpstr>
      <vt:lpstr>          </vt:lpstr>
      <vt:lpstr>محددات الشخصية </vt:lpstr>
      <vt:lpstr>أولا: المنظومة البنائية 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المجموعة الرابعة      الوسائل التعليمية</dc:title>
  <dc:creator>د.داود حلس</dc:creator>
  <cp:lastModifiedBy>Administrator</cp:lastModifiedBy>
  <cp:revision>238</cp:revision>
  <dcterms:created xsi:type="dcterms:W3CDTF">2017-08-28T17:57:30Z</dcterms:created>
  <dcterms:modified xsi:type="dcterms:W3CDTF">2021-03-22T16:56:35Z</dcterms:modified>
</cp:coreProperties>
</file>